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Economica" panose="02000506040000020004" pitchFamily="2" charset="77"/>
      <p:regular r:id="rId20"/>
      <p:bold r:id="rId21"/>
      <p:italic r:id="rId22"/>
      <p:boldItalic r:id="rId23"/>
    </p:embeddedFont>
    <p:embeddedFont>
      <p:font typeface="Open Sans" panose="020B0606030504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94"/>
  </p:normalViewPr>
  <p:slideViewPr>
    <p:cSldViewPr snapToGrid="0">
      <p:cViewPr varScale="1">
        <p:scale>
          <a:sx n="146" d="100"/>
          <a:sy n="146" d="100"/>
        </p:scale>
        <p:origin x="74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ee131e79bc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ee131e79bc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edf4134907_3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edf4134907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edd8bacef5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edd8bacef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1200"/>
              </a:spcAft>
              <a:buClr>
                <a:schemeClr val="dk1"/>
              </a:buClr>
              <a:buSzPts val="1100"/>
              <a:buFont typeface="Arial"/>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edf4134907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edf4134907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1200"/>
              </a:spcAft>
              <a:buClr>
                <a:schemeClr val="dk1"/>
              </a:buClr>
              <a:buSzPts val="1100"/>
              <a:buFont typeface="Arial"/>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edf4134907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edf4134907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1200"/>
              </a:spcAft>
              <a:buClr>
                <a:schemeClr val="dk1"/>
              </a:buClr>
              <a:buSzPts val="1100"/>
              <a:buFont typeface="Arial"/>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edf4134907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edf4134907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lang="tr-T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edd8bacef5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edd8bacef5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1200"/>
              </a:spcAft>
              <a:buClr>
                <a:schemeClr val="dk1"/>
              </a:buClr>
              <a:buSzPts val="1100"/>
              <a:buFont typeface="Arial"/>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edd8bacef5_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edd8bacef5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1200"/>
              </a:spcAft>
              <a:buClr>
                <a:schemeClr val="dk1"/>
              </a:buClr>
              <a:buSzPts val="1100"/>
              <a:buFont typeface="Arial"/>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ee1be71fe6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ee1be71fe6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ee131e79bc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ee131e79bc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0" algn="l" rtl="0">
              <a:lnSpc>
                <a:spcPct val="115000"/>
              </a:lnSpc>
              <a:spcBef>
                <a:spcPts val="0"/>
              </a:spcBef>
              <a:spcAft>
                <a:spcPts val="0"/>
              </a:spcAft>
              <a:buClr>
                <a:schemeClr val="dk1"/>
              </a:buClr>
              <a:buSzPts val="1100"/>
              <a:buFont typeface="Arial"/>
              <a:buNone/>
            </a:pPr>
            <a:endParaRPr i="1" dirty="0">
              <a:solidFill>
                <a:schemeClr val="dk1"/>
              </a:solidFill>
              <a:highlight>
                <a:srgbClr val="FFFFFF"/>
              </a:highlight>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ee131e79bc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ee131e79bc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ee131e79bc_0_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ee131e79bc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e131e79bc_0_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e131e79bc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ee131e79bc_0_5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ee131e79bc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edd8bacef5_5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edd8bacef5_5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edf4116c6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edf4116c6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df4134907_3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df4134907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a:lvl1pPr>
            <a:lvl2pPr lvl="1" algn="ctr" rtl="0">
              <a:spcBef>
                <a:spcPts val="0"/>
              </a:spcBef>
              <a:spcAft>
                <a:spcPts val="0"/>
              </a:spcAft>
              <a:buSzPts val="4200"/>
              <a:buNone/>
              <a:defRPr/>
            </a:lvl2pPr>
            <a:lvl3pPr lvl="2" algn="ctr" rtl="0">
              <a:spcBef>
                <a:spcPts val="0"/>
              </a:spcBef>
              <a:spcAft>
                <a:spcPts val="0"/>
              </a:spcAft>
              <a:buSzPts val="4200"/>
              <a:buNone/>
              <a:defRPr/>
            </a:lvl3pPr>
            <a:lvl4pPr lvl="3" algn="ctr" rtl="0">
              <a:spcBef>
                <a:spcPts val="0"/>
              </a:spcBef>
              <a:spcAft>
                <a:spcPts val="0"/>
              </a:spcAft>
              <a:buSzPts val="4200"/>
              <a:buNone/>
              <a:defRPr/>
            </a:lvl4pPr>
            <a:lvl5pPr lvl="4" algn="ctr" rtl="0">
              <a:spcBef>
                <a:spcPts val="0"/>
              </a:spcBef>
              <a:spcAft>
                <a:spcPts val="0"/>
              </a:spcAft>
              <a:buSzPts val="4200"/>
              <a:buNone/>
              <a:defRPr/>
            </a:lvl5pPr>
            <a:lvl6pPr lvl="5" algn="ctr" rtl="0">
              <a:spcBef>
                <a:spcPts val="0"/>
              </a:spcBef>
              <a:spcAft>
                <a:spcPts val="0"/>
              </a:spcAft>
              <a:buSzPts val="4200"/>
              <a:buNone/>
              <a:defRPr/>
            </a:lvl6pPr>
            <a:lvl7pPr lvl="6" algn="ctr" rtl="0">
              <a:spcBef>
                <a:spcPts val="0"/>
              </a:spcBef>
              <a:spcAft>
                <a:spcPts val="0"/>
              </a:spcAft>
              <a:buSzPts val="4200"/>
              <a:buNone/>
              <a:defRPr/>
            </a:lvl7pPr>
            <a:lvl8pPr lvl="7" algn="ctr" rtl="0">
              <a:spcBef>
                <a:spcPts val="0"/>
              </a:spcBef>
              <a:spcAft>
                <a:spcPts val="0"/>
              </a:spcAft>
              <a:buSzPts val="4200"/>
              <a:buNone/>
              <a:defRPr/>
            </a:lvl8pPr>
            <a:lvl9pPr lvl="8" algn="ctr" rtl="0">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2"/>
              </a:buClr>
              <a:buSzPts val="16000"/>
              <a:buNone/>
              <a:defRPr sz="16000">
                <a:solidFill>
                  <a:schemeClr val="lt2"/>
                </a:solidFill>
              </a:defRPr>
            </a:lvl1pPr>
            <a:lvl2pPr lvl="1" algn="ctr" rtl="0">
              <a:spcBef>
                <a:spcPts val="0"/>
              </a:spcBef>
              <a:spcAft>
                <a:spcPts val="0"/>
              </a:spcAft>
              <a:buClr>
                <a:schemeClr val="lt2"/>
              </a:buClr>
              <a:buSzPts val="16000"/>
              <a:buNone/>
              <a:defRPr sz="16000">
                <a:solidFill>
                  <a:schemeClr val="lt2"/>
                </a:solidFill>
              </a:defRPr>
            </a:lvl2pPr>
            <a:lvl3pPr lvl="2" algn="ctr" rtl="0">
              <a:spcBef>
                <a:spcPts val="0"/>
              </a:spcBef>
              <a:spcAft>
                <a:spcPts val="0"/>
              </a:spcAft>
              <a:buClr>
                <a:schemeClr val="lt2"/>
              </a:buClr>
              <a:buSzPts val="16000"/>
              <a:buNone/>
              <a:defRPr sz="16000">
                <a:solidFill>
                  <a:schemeClr val="lt2"/>
                </a:solidFill>
              </a:defRPr>
            </a:lvl3pPr>
            <a:lvl4pPr lvl="3" algn="ctr" rtl="0">
              <a:spcBef>
                <a:spcPts val="0"/>
              </a:spcBef>
              <a:spcAft>
                <a:spcPts val="0"/>
              </a:spcAft>
              <a:buClr>
                <a:schemeClr val="lt2"/>
              </a:buClr>
              <a:buSzPts val="16000"/>
              <a:buNone/>
              <a:defRPr sz="16000">
                <a:solidFill>
                  <a:schemeClr val="lt2"/>
                </a:solidFill>
              </a:defRPr>
            </a:lvl4pPr>
            <a:lvl5pPr lvl="4" algn="ctr" rtl="0">
              <a:spcBef>
                <a:spcPts val="0"/>
              </a:spcBef>
              <a:spcAft>
                <a:spcPts val="0"/>
              </a:spcAft>
              <a:buClr>
                <a:schemeClr val="lt2"/>
              </a:buClr>
              <a:buSzPts val="16000"/>
              <a:buNone/>
              <a:defRPr sz="16000">
                <a:solidFill>
                  <a:schemeClr val="lt2"/>
                </a:solidFill>
              </a:defRPr>
            </a:lvl5pPr>
            <a:lvl6pPr lvl="5" algn="ctr" rtl="0">
              <a:spcBef>
                <a:spcPts val="0"/>
              </a:spcBef>
              <a:spcAft>
                <a:spcPts val="0"/>
              </a:spcAft>
              <a:buClr>
                <a:schemeClr val="lt2"/>
              </a:buClr>
              <a:buSzPts val="16000"/>
              <a:buNone/>
              <a:defRPr sz="16000">
                <a:solidFill>
                  <a:schemeClr val="lt2"/>
                </a:solidFill>
              </a:defRPr>
            </a:lvl6pPr>
            <a:lvl7pPr lvl="6" algn="ctr" rtl="0">
              <a:spcBef>
                <a:spcPts val="0"/>
              </a:spcBef>
              <a:spcAft>
                <a:spcPts val="0"/>
              </a:spcAft>
              <a:buClr>
                <a:schemeClr val="lt2"/>
              </a:buClr>
              <a:buSzPts val="16000"/>
              <a:buNone/>
              <a:defRPr sz="16000">
                <a:solidFill>
                  <a:schemeClr val="lt2"/>
                </a:solidFill>
              </a:defRPr>
            </a:lvl7pPr>
            <a:lvl8pPr lvl="7" algn="ctr" rtl="0">
              <a:spcBef>
                <a:spcPts val="0"/>
              </a:spcBef>
              <a:spcAft>
                <a:spcPts val="0"/>
              </a:spcAft>
              <a:buClr>
                <a:schemeClr val="lt2"/>
              </a:buClr>
              <a:buSzPts val="16000"/>
              <a:buNone/>
              <a:defRPr sz="16000">
                <a:solidFill>
                  <a:schemeClr val="lt2"/>
                </a:solidFill>
              </a:defRPr>
            </a:lvl8pPr>
            <a:lvl9pPr lvl="8" algn="ctr" rtl="0">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200"/>
              <a:buNone/>
              <a:defRPr/>
            </a:lvl1pPr>
            <a:lvl2pPr lvl="1" algn="ctr" rtl="0">
              <a:spcBef>
                <a:spcPts val="0"/>
              </a:spcBef>
              <a:spcAft>
                <a:spcPts val="0"/>
              </a:spcAft>
              <a:buSzPts val="4200"/>
              <a:buNone/>
              <a:defRPr/>
            </a:lvl2pPr>
            <a:lvl3pPr lvl="2" algn="ctr" rtl="0">
              <a:spcBef>
                <a:spcPts val="0"/>
              </a:spcBef>
              <a:spcAft>
                <a:spcPts val="0"/>
              </a:spcAft>
              <a:buSzPts val="4200"/>
              <a:buNone/>
              <a:defRPr/>
            </a:lvl3pPr>
            <a:lvl4pPr lvl="3" algn="ctr" rtl="0">
              <a:spcBef>
                <a:spcPts val="0"/>
              </a:spcBef>
              <a:spcAft>
                <a:spcPts val="0"/>
              </a:spcAft>
              <a:buSzPts val="4200"/>
              <a:buNone/>
              <a:defRPr/>
            </a:lvl4pPr>
            <a:lvl5pPr lvl="4" algn="ctr" rtl="0">
              <a:spcBef>
                <a:spcPts val="0"/>
              </a:spcBef>
              <a:spcAft>
                <a:spcPts val="0"/>
              </a:spcAft>
              <a:buSzPts val="4200"/>
              <a:buNone/>
              <a:defRPr/>
            </a:lvl5pPr>
            <a:lvl6pPr lvl="5" algn="ctr" rtl="0">
              <a:spcBef>
                <a:spcPts val="0"/>
              </a:spcBef>
              <a:spcAft>
                <a:spcPts val="0"/>
              </a:spcAft>
              <a:buSzPts val="4200"/>
              <a:buNone/>
              <a:defRPr/>
            </a:lvl6pPr>
            <a:lvl7pPr lvl="6" algn="ctr" rtl="0">
              <a:spcBef>
                <a:spcPts val="0"/>
              </a:spcBef>
              <a:spcAft>
                <a:spcPts val="0"/>
              </a:spcAft>
              <a:buSzPts val="4200"/>
              <a:buNone/>
              <a:defRPr/>
            </a:lvl7pPr>
            <a:lvl8pPr lvl="7" algn="ctr" rtl="0">
              <a:spcBef>
                <a:spcPts val="0"/>
              </a:spcBef>
              <a:spcAft>
                <a:spcPts val="0"/>
              </a:spcAft>
              <a:buSzPts val="4200"/>
              <a:buNone/>
              <a:defRPr/>
            </a:lvl8pPr>
            <a:lvl9pPr lvl="8" algn="ctr" rtl="0">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4200"/>
              <a:buNone/>
              <a:defRPr>
                <a:solidFill>
                  <a:schemeClr val="lt2"/>
                </a:solidFill>
              </a:defRPr>
            </a:lvl1pPr>
            <a:lvl2pPr lvl="1" algn="ctr" rtl="0">
              <a:spcBef>
                <a:spcPts val="0"/>
              </a:spcBef>
              <a:spcAft>
                <a:spcPts val="0"/>
              </a:spcAft>
              <a:buClr>
                <a:schemeClr val="lt2"/>
              </a:buClr>
              <a:buSzPts val="4200"/>
              <a:buNone/>
              <a:defRPr>
                <a:solidFill>
                  <a:schemeClr val="lt2"/>
                </a:solidFill>
              </a:defRPr>
            </a:lvl2pPr>
            <a:lvl3pPr lvl="2" algn="ctr" rtl="0">
              <a:spcBef>
                <a:spcPts val="0"/>
              </a:spcBef>
              <a:spcAft>
                <a:spcPts val="0"/>
              </a:spcAft>
              <a:buClr>
                <a:schemeClr val="lt2"/>
              </a:buClr>
              <a:buSzPts val="4200"/>
              <a:buNone/>
              <a:defRPr>
                <a:solidFill>
                  <a:schemeClr val="lt2"/>
                </a:solidFill>
              </a:defRPr>
            </a:lvl3pPr>
            <a:lvl4pPr lvl="3" algn="ctr" rtl="0">
              <a:spcBef>
                <a:spcPts val="0"/>
              </a:spcBef>
              <a:spcAft>
                <a:spcPts val="0"/>
              </a:spcAft>
              <a:buClr>
                <a:schemeClr val="lt2"/>
              </a:buClr>
              <a:buSzPts val="4200"/>
              <a:buNone/>
              <a:defRPr>
                <a:solidFill>
                  <a:schemeClr val="lt2"/>
                </a:solidFill>
              </a:defRPr>
            </a:lvl4pPr>
            <a:lvl5pPr lvl="4" algn="ctr" rtl="0">
              <a:spcBef>
                <a:spcPts val="0"/>
              </a:spcBef>
              <a:spcAft>
                <a:spcPts val="0"/>
              </a:spcAft>
              <a:buClr>
                <a:schemeClr val="lt2"/>
              </a:buClr>
              <a:buSzPts val="4200"/>
              <a:buNone/>
              <a:defRPr>
                <a:solidFill>
                  <a:schemeClr val="lt2"/>
                </a:solidFill>
              </a:defRPr>
            </a:lvl5pPr>
            <a:lvl6pPr lvl="5" algn="ctr" rtl="0">
              <a:spcBef>
                <a:spcPts val="0"/>
              </a:spcBef>
              <a:spcAft>
                <a:spcPts val="0"/>
              </a:spcAft>
              <a:buClr>
                <a:schemeClr val="lt2"/>
              </a:buClr>
              <a:buSzPts val="4200"/>
              <a:buNone/>
              <a:defRPr>
                <a:solidFill>
                  <a:schemeClr val="lt2"/>
                </a:solidFill>
              </a:defRPr>
            </a:lvl6pPr>
            <a:lvl7pPr lvl="6" algn="ctr" rtl="0">
              <a:spcBef>
                <a:spcPts val="0"/>
              </a:spcBef>
              <a:spcAft>
                <a:spcPts val="0"/>
              </a:spcAft>
              <a:buClr>
                <a:schemeClr val="lt2"/>
              </a:buClr>
              <a:buSzPts val="4200"/>
              <a:buNone/>
              <a:defRPr>
                <a:solidFill>
                  <a:schemeClr val="lt2"/>
                </a:solidFill>
              </a:defRPr>
            </a:lvl7pPr>
            <a:lvl8pPr lvl="7" algn="ctr" rtl="0">
              <a:spcBef>
                <a:spcPts val="0"/>
              </a:spcBef>
              <a:spcAft>
                <a:spcPts val="0"/>
              </a:spcAft>
              <a:buClr>
                <a:schemeClr val="lt2"/>
              </a:buClr>
              <a:buSzPts val="4200"/>
              <a:buNone/>
              <a:defRPr>
                <a:solidFill>
                  <a:schemeClr val="lt2"/>
                </a:solidFill>
              </a:defRPr>
            </a:lvl8pPr>
            <a:lvl9pPr lvl="8" algn="ctr" rtl="0">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rtl="0">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rtl="0">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rtl="0">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rtl="0">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rtl="0">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rtl="0">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rtl="0">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rtl="0">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1"/>
                </a:solidFill>
                <a:latin typeface="Economica"/>
                <a:ea typeface="Economica"/>
                <a:cs typeface="Economica"/>
                <a:sym typeface="Economica"/>
              </a:defRPr>
            </a:lvl1pPr>
            <a:lvl2pPr lvl="1" algn="r" rtl="0">
              <a:buNone/>
              <a:defRPr sz="1000">
                <a:solidFill>
                  <a:schemeClr val="dk1"/>
                </a:solidFill>
                <a:latin typeface="Economica"/>
                <a:ea typeface="Economica"/>
                <a:cs typeface="Economica"/>
                <a:sym typeface="Economica"/>
              </a:defRPr>
            </a:lvl2pPr>
            <a:lvl3pPr lvl="2" algn="r" rtl="0">
              <a:buNone/>
              <a:defRPr sz="1000">
                <a:solidFill>
                  <a:schemeClr val="dk1"/>
                </a:solidFill>
                <a:latin typeface="Economica"/>
                <a:ea typeface="Economica"/>
                <a:cs typeface="Economica"/>
                <a:sym typeface="Economica"/>
              </a:defRPr>
            </a:lvl3pPr>
            <a:lvl4pPr lvl="3" algn="r" rtl="0">
              <a:buNone/>
              <a:defRPr sz="1000">
                <a:solidFill>
                  <a:schemeClr val="dk1"/>
                </a:solidFill>
                <a:latin typeface="Economica"/>
                <a:ea typeface="Economica"/>
                <a:cs typeface="Economica"/>
                <a:sym typeface="Economica"/>
              </a:defRPr>
            </a:lvl4pPr>
            <a:lvl5pPr lvl="4" algn="r" rtl="0">
              <a:buNone/>
              <a:defRPr sz="1000">
                <a:solidFill>
                  <a:schemeClr val="dk1"/>
                </a:solidFill>
                <a:latin typeface="Economica"/>
                <a:ea typeface="Economica"/>
                <a:cs typeface="Economica"/>
                <a:sym typeface="Economica"/>
              </a:defRPr>
            </a:lvl5pPr>
            <a:lvl6pPr lvl="5" algn="r" rtl="0">
              <a:buNone/>
              <a:defRPr sz="1000">
                <a:solidFill>
                  <a:schemeClr val="dk1"/>
                </a:solidFill>
                <a:latin typeface="Economica"/>
                <a:ea typeface="Economica"/>
                <a:cs typeface="Economica"/>
                <a:sym typeface="Economica"/>
              </a:defRPr>
            </a:lvl6pPr>
            <a:lvl7pPr lvl="6" algn="r" rtl="0">
              <a:buNone/>
              <a:defRPr sz="1000">
                <a:solidFill>
                  <a:schemeClr val="dk1"/>
                </a:solidFill>
                <a:latin typeface="Economica"/>
                <a:ea typeface="Economica"/>
                <a:cs typeface="Economica"/>
                <a:sym typeface="Economica"/>
              </a:defRPr>
            </a:lvl7pPr>
            <a:lvl8pPr lvl="7" algn="r" rtl="0">
              <a:buNone/>
              <a:defRPr sz="1000">
                <a:solidFill>
                  <a:schemeClr val="dk1"/>
                </a:solidFill>
                <a:latin typeface="Economica"/>
                <a:ea typeface="Economica"/>
                <a:cs typeface="Economica"/>
                <a:sym typeface="Economica"/>
              </a:defRPr>
            </a:lvl8pPr>
            <a:lvl9pPr lvl="8" algn="r" rtl="0">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t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761474" y="198100"/>
            <a:ext cx="8490000" cy="1457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tr" sz="4700"/>
              <a:t>AVA 2024- Mini Challenge 2 </a:t>
            </a:r>
            <a:endParaRPr sz="4700"/>
          </a:p>
        </p:txBody>
      </p:sp>
      <p:sp>
        <p:nvSpPr>
          <p:cNvPr id="63" name="Google Shape;63;p13"/>
          <p:cNvSpPr txBox="1"/>
          <p:nvPr/>
        </p:nvSpPr>
        <p:spPr>
          <a:xfrm>
            <a:off x="6413600" y="3539500"/>
            <a:ext cx="2510400" cy="14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800" dirty="0">
                <a:solidFill>
                  <a:schemeClr val="dk1"/>
                </a:solidFill>
                <a:latin typeface="Open Sans"/>
                <a:ea typeface="Open Sans"/>
                <a:cs typeface="Open Sans"/>
                <a:sym typeface="Open Sans"/>
              </a:rPr>
              <a:t>Funda Yildiz Aydin</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tr" sz="1800" dirty="0">
                <a:solidFill>
                  <a:schemeClr val="dk1"/>
                </a:solidFill>
                <a:latin typeface="Open Sans"/>
                <a:ea typeface="Open Sans"/>
                <a:cs typeface="Open Sans"/>
                <a:sym typeface="Open Sans"/>
              </a:rPr>
              <a:t>Sinem Bilge Guler</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tr" sz="1800">
                <a:solidFill>
                  <a:schemeClr val="dk1"/>
                </a:solidFill>
                <a:latin typeface="Open Sans"/>
                <a:ea typeface="Open Sans"/>
                <a:cs typeface="Open Sans"/>
                <a:sym typeface="Open Sans"/>
              </a:rPr>
              <a:t>Mehmet Emre Sahin </a:t>
            </a:r>
            <a:endParaRPr sz="1800" dirty="0">
              <a:solidFill>
                <a:schemeClr val="dk1"/>
              </a:solidFill>
              <a:latin typeface="Open Sans"/>
              <a:ea typeface="Open Sans"/>
              <a:cs typeface="Open Sans"/>
              <a:sym typeface="Open Sans"/>
            </a:endParaRPr>
          </a:p>
        </p:txBody>
      </p:sp>
      <p:pic>
        <p:nvPicPr>
          <p:cNvPr id="64" name="Google Shape;64;p13" title="sketch, fish, animal, creature, sea, graphic, vertebrate, animal ..."/>
          <p:cNvPicPr preferRelativeResize="0"/>
          <p:nvPr/>
        </p:nvPicPr>
        <p:blipFill>
          <a:blip r:embed="rId3">
            <a:alphaModFix/>
          </a:blip>
          <a:stretch>
            <a:fillRect/>
          </a:stretch>
        </p:blipFill>
        <p:spPr>
          <a:xfrm>
            <a:off x="791900" y="1795150"/>
            <a:ext cx="5569625" cy="2546850"/>
          </a:xfrm>
          <a:prstGeom prst="rect">
            <a:avLst/>
          </a:prstGeom>
          <a:noFill/>
          <a:ln>
            <a:noFill/>
          </a:ln>
        </p:spPr>
      </p:pic>
      <p:sp>
        <p:nvSpPr>
          <p:cNvPr id="65" name="Google Shape;65;p13"/>
          <p:cNvSpPr txBox="1"/>
          <p:nvPr/>
        </p:nvSpPr>
        <p:spPr>
          <a:xfrm>
            <a:off x="1088300" y="2479550"/>
            <a:ext cx="6462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66" name="Google Shape;66;p13"/>
          <p:cNvSpPr/>
          <p:nvPr/>
        </p:nvSpPr>
        <p:spPr>
          <a:xfrm rot="-1664330">
            <a:off x="52311" y="1605750"/>
            <a:ext cx="1624263" cy="1085753"/>
          </a:xfrm>
          <a:prstGeom prst="wedgeEllipseCallout">
            <a:avLst>
              <a:gd name="adj1" fmla="val -20833"/>
              <a:gd name="adj2" fmla="val 62500"/>
            </a:avLst>
          </a:prstGeom>
          <a:solidFill>
            <a:srgbClr val="FFFFFF"/>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7" name="Google Shape;67;p13"/>
          <p:cNvSpPr txBox="1"/>
          <p:nvPr/>
        </p:nvSpPr>
        <p:spPr>
          <a:xfrm>
            <a:off x="352500" y="1727875"/>
            <a:ext cx="1189200" cy="8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600" b="1">
                <a:solidFill>
                  <a:schemeClr val="dk1"/>
                </a:solidFill>
                <a:latin typeface="Open Sans"/>
                <a:ea typeface="Open Sans"/>
                <a:cs typeface="Open Sans"/>
                <a:sym typeface="Open Sans"/>
              </a:rPr>
              <a:t>ILLEGAL FISHING-Help!</a:t>
            </a:r>
            <a:endParaRPr sz="1500" b="1">
              <a:solidFill>
                <a:schemeClr val="dk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2"/>
          <p:cNvPicPr preferRelativeResize="0"/>
          <p:nvPr/>
        </p:nvPicPr>
        <p:blipFill>
          <a:blip r:embed="rId3">
            <a:alphaModFix/>
          </a:blip>
          <a:stretch>
            <a:fillRect/>
          </a:stretch>
        </p:blipFill>
        <p:spPr>
          <a:xfrm>
            <a:off x="579825" y="0"/>
            <a:ext cx="798435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3"/>
          <p:cNvPicPr preferRelativeResize="0"/>
          <p:nvPr/>
        </p:nvPicPr>
        <p:blipFill>
          <a:blip r:embed="rId3">
            <a:alphaModFix/>
          </a:blip>
          <a:stretch>
            <a:fillRect/>
          </a:stretch>
        </p:blipFill>
        <p:spPr>
          <a:xfrm>
            <a:off x="0" y="899021"/>
            <a:ext cx="4320000" cy="3009601"/>
          </a:xfrm>
          <a:prstGeom prst="rect">
            <a:avLst/>
          </a:prstGeom>
          <a:noFill/>
          <a:ln>
            <a:noFill/>
          </a:ln>
        </p:spPr>
      </p:pic>
      <p:pic>
        <p:nvPicPr>
          <p:cNvPr id="137" name="Google Shape;137;p23"/>
          <p:cNvPicPr preferRelativeResize="0"/>
          <p:nvPr/>
        </p:nvPicPr>
        <p:blipFill>
          <a:blip r:embed="rId4">
            <a:alphaModFix/>
          </a:blip>
          <a:stretch>
            <a:fillRect/>
          </a:stretch>
        </p:blipFill>
        <p:spPr>
          <a:xfrm>
            <a:off x="4824000" y="1118630"/>
            <a:ext cx="4320000" cy="2570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4"/>
          <p:cNvPicPr preferRelativeResize="0"/>
          <p:nvPr/>
        </p:nvPicPr>
        <p:blipFill>
          <a:blip r:embed="rId3">
            <a:alphaModFix/>
          </a:blip>
          <a:stretch>
            <a:fillRect/>
          </a:stretch>
        </p:blipFill>
        <p:spPr>
          <a:xfrm>
            <a:off x="0" y="1081350"/>
            <a:ext cx="4320000" cy="2980799"/>
          </a:xfrm>
          <a:prstGeom prst="rect">
            <a:avLst/>
          </a:prstGeom>
          <a:noFill/>
          <a:ln>
            <a:noFill/>
          </a:ln>
        </p:spPr>
      </p:pic>
      <p:pic>
        <p:nvPicPr>
          <p:cNvPr id="143" name="Google Shape;143;p24"/>
          <p:cNvPicPr preferRelativeResize="0"/>
          <p:nvPr/>
        </p:nvPicPr>
        <p:blipFill>
          <a:blip r:embed="rId4">
            <a:alphaModFix/>
          </a:blip>
          <a:stretch>
            <a:fillRect/>
          </a:stretch>
        </p:blipFill>
        <p:spPr>
          <a:xfrm>
            <a:off x="4824000" y="1210950"/>
            <a:ext cx="4320000" cy="2721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5"/>
          <p:cNvPicPr preferRelativeResize="0"/>
          <p:nvPr/>
        </p:nvPicPr>
        <p:blipFill>
          <a:blip r:embed="rId3">
            <a:alphaModFix/>
          </a:blip>
          <a:stretch>
            <a:fillRect/>
          </a:stretch>
        </p:blipFill>
        <p:spPr>
          <a:xfrm>
            <a:off x="0" y="973350"/>
            <a:ext cx="4320000" cy="3196802"/>
          </a:xfrm>
          <a:prstGeom prst="rect">
            <a:avLst/>
          </a:prstGeom>
          <a:noFill/>
          <a:ln>
            <a:noFill/>
          </a:ln>
        </p:spPr>
      </p:pic>
      <p:pic>
        <p:nvPicPr>
          <p:cNvPr id="149" name="Google Shape;149;p25"/>
          <p:cNvPicPr preferRelativeResize="0"/>
          <p:nvPr/>
        </p:nvPicPr>
        <p:blipFill>
          <a:blip r:embed="rId4">
            <a:alphaModFix/>
          </a:blip>
          <a:stretch>
            <a:fillRect/>
          </a:stretch>
        </p:blipFill>
        <p:spPr>
          <a:xfrm>
            <a:off x="4823999" y="1189338"/>
            <a:ext cx="4320001" cy="2764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6"/>
          <p:cNvPicPr preferRelativeResize="0"/>
          <p:nvPr/>
        </p:nvPicPr>
        <p:blipFill>
          <a:blip r:embed="rId3">
            <a:alphaModFix/>
          </a:blip>
          <a:stretch>
            <a:fillRect/>
          </a:stretch>
        </p:blipFill>
        <p:spPr>
          <a:xfrm>
            <a:off x="4464001" y="1120950"/>
            <a:ext cx="4680000" cy="2901600"/>
          </a:xfrm>
          <a:prstGeom prst="rect">
            <a:avLst/>
          </a:prstGeom>
          <a:noFill/>
          <a:ln>
            <a:noFill/>
          </a:ln>
        </p:spPr>
      </p:pic>
      <p:pic>
        <p:nvPicPr>
          <p:cNvPr id="155" name="Google Shape;155;p26"/>
          <p:cNvPicPr preferRelativeResize="0"/>
          <p:nvPr/>
        </p:nvPicPr>
        <p:blipFill>
          <a:blip r:embed="rId4">
            <a:alphaModFix/>
          </a:blip>
          <a:stretch>
            <a:fillRect/>
          </a:stretch>
        </p:blipFill>
        <p:spPr>
          <a:xfrm>
            <a:off x="-11" y="1092800"/>
            <a:ext cx="4320000" cy="29578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7"/>
          <p:cNvPicPr preferRelativeResize="0"/>
          <p:nvPr/>
        </p:nvPicPr>
        <p:blipFill>
          <a:blip r:embed="rId3">
            <a:alphaModFix/>
          </a:blip>
          <a:stretch>
            <a:fillRect/>
          </a:stretch>
        </p:blipFill>
        <p:spPr>
          <a:xfrm>
            <a:off x="1332000" y="0"/>
            <a:ext cx="6480000" cy="2397601"/>
          </a:xfrm>
          <a:prstGeom prst="rect">
            <a:avLst/>
          </a:prstGeom>
          <a:noFill/>
          <a:ln>
            <a:noFill/>
          </a:ln>
        </p:spPr>
      </p:pic>
      <p:pic>
        <p:nvPicPr>
          <p:cNvPr id="161" name="Google Shape;161;p27"/>
          <p:cNvPicPr preferRelativeResize="0"/>
          <p:nvPr/>
        </p:nvPicPr>
        <p:blipFill>
          <a:blip r:embed="rId4">
            <a:alphaModFix/>
          </a:blip>
          <a:stretch>
            <a:fillRect/>
          </a:stretch>
        </p:blipFill>
        <p:spPr>
          <a:xfrm>
            <a:off x="2396213" y="2397600"/>
            <a:ext cx="4351555" cy="27197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8"/>
          <p:cNvPicPr preferRelativeResize="0"/>
          <p:nvPr/>
        </p:nvPicPr>
        <p:blipFill>
          <a:blip r:embed="rId3">
            <a:alphaModFix/>
          </a:blip>
          <a:stretch>
            <a:fillRect/>
          </a:stretch>
        </p:blipFill>
        <p:spPr>
          <a:xfrm>
            <a:off x="1737825" y="46975"/>
            <a:ext cx="5668352" cy="2432850"/>
          </a:xfrm>
          <a:prstGeom prst="rect">
            <a:avLst/>
          </a:prstGeom>
          <a:noFill/>
          <a:ln>
            <a:noFill/>
          </a:ln>
        </p:spPr>
      </p:pic>
      <p:pic>
        <p:nvPicPr>
          <p:cNvPr id="167" name="Google Shape;167;p28"/>
          <p:cNvPicPr preferRelativeResize="0"/>
          <p:nvPr/>
        </p:nvPicPr>
        <p:blipFill>
          <a:blip r:embed="rId4">
            <a:alphaModFix/>
          </a:blip>
          <a:stretch>
            <a:fillRect/>
          </a:stretch>
        </p:blipFill>
        <p:spPr>
          <a:xfrm>
            <a:off x="2562150" y="2479825"/>
            <a:ext cx="4019696" cy="26002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tr"/>
              <a:t>Tool Examination</a:t>
            </a:r>
            <a:endParaRPr/>
          </a:p>
        </p:txBody>
      </p:sp>
      <p:sp>
        <p:nvSpPr>
          <p:cNvPr id="173" name="Google Shape;173;p29"/>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Now we are going to answer each one of the main challenges with our visualization tool.</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74" name="Google Shape;174;p29"/>
          <p:cNvPicPr preferRelativeResize="0"/>
          <p:nvPr/>
        </p:nvPicPr>
        <p:blipFill>
          <a:blip r:embed="rId3">
            <a:alphaModFix/>
          </a:blip>
          <a:stretch>
            <a:fillRect/>
          </a:stretch>
        </p:blipFill>
        <p:spPr>
          <a:xfrm>
            <a:off x="3312825" y="1861725"/>
            <a:ext cx="5519475" cy="2518775"/>
          </a:xfrm>
          <a:prstGeom prst="rect">
            <a:avLst/>
          </a:prstGeom>
          <a:noFill/>
          <a:ln w="9525" cap="flat" cmpd="sng">
            <a:solidFill>
              <a:srgbClr val="FF0000"/>
            </a:solidFill>
            <a:prstDash val="solid"/>
            <a:round/>
            <a:headEnd type="none" w="sm" len="sm"/>
            <a:tailEnd type="none" w="sm" len="sm"/>
          </a:ln>
        </p:spPr>
      </p:pic>
      <p:sp>
        <p:nvSpPr>
          <p:cNvPr id="175" name="Google Shape;175;p29"/>
          <p:cNvSpPr/>
          <p:nvPr/>
        </p:nvSpPr>
        <p:spPr>
          <a:xfrm>
            <a:off x="3009025" y="2749250"/>
            <a:ext cx="2467800" cy="1970100"/>
          </a:xfrm>
          <a:prstGeom prst="ellipse">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220625" y="-1120650"/>
            <a:ext cx="4045200" cy="1786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b="1">
                <a:solidFill>
                  <a:schemeClr val="accent1"/>
                </a:solidFill>
              </a:rPr>
              <a:t>Main Challenges</a:t>
            </a:r>
            <a:endParaRPr b="1">
              <a:solidFill>
                <a:schemeClr val="accent1"/>
              </a:solidFill>
            </a:endParaRPr>
          </a:p>
        </p:txBody>
      </p:sp>
      <p:sp>
        <p:nvSpPr>
          <p:cNvPr id="73" name="Google Shape;73;p14"/>
          <p:cNvSpPr txBox="1">
            <a:spLocks noGrp="1"/>
          </p:cNvSpPr>
          <p:nvPr>
            <p:ph type="body" idx="2"/>
          </p:nvPr>
        </p:nvSpPr>
        <p:spPr>
          <a:xfrm>
            <a:off x="0" y="714650"/>
            <a:ext cx="4572000" cy="432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 sz="1500" i="1">
                <a:solidFill>
                  <a:schemeClr val="dk1"/>
                </a:solidFill>
                <a:highlight>
                  <a:srgbClr val="FFFFFF"/>
                </a:highlight>
                <a:latin typeface="Times New Roman"/>
                <a:ea typeface="Times New Roman"/>
                <a:cs typeface="Times New Roman"/>
                <a:sym typeface="Times New Roman"/>
              </a:rPr>
              <a:t>1- Which vessels deliver which products and when?  What are the seasonal trends and anomalies in the port exit records?</a:t>
            </a:r>
            <a:endParaRPr sz="1500" i="1">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400" i="1">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r>
              <a:rPr lang="tr" sz="1400" i="1">
                <a:solidFill>
                  <a:schemeClr val="dk1"/>
                </a:solidFill>
                <a:highlight>
                  <a:srgbClr val="FFFFFF"/>
                </a:highlight>
                <a:latin typeface="Calibri"/>
                <a:ea typeface="Calibri"/>
                <a:cs typeface="Calibri"/>
                <a:sym typeface="Calibri"/>
              </a:rPr>
              <a:t>2- </a:t>
            </a:r>
            <a:r>
              <a:rPr lang="tr" sz="1500" i="1">
                <a:solidFill>
                  <a:schemeClr val="dk1"/>
                </a:solidFill>
                <a:latin typeface="Times New Roman"/>
                <a:ea typeface="Times New Roman"/>
                <a:cs typeface="Times New Roman"/>
                <a:sym typeface="Times New Roman"/>
              </a:rPr>
              <a:t>How do their movement and catch contents compare to other fishing vessels? When and where did SouthSeafood Express Corp vessels perform their illegal fishing? How many different types of suspicious behaviors are observed?</a:t>
            </a:r>
            <a:endParaRPr sz="1500" i="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400" i="1">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r>
              <a:rPr lang="tr" sz="1400" i="1">
                <a:solidFill>
                  <a:schemeClr val="dk1"/>
                </a:solidFill>
                <a:highlight>
                  <a:srgbClr val="FFFFFF"/>
                </a:highlight>
                <a:latin typeface="Calibri"/>
                <a:ea typeface="Calibri"/>
                <a:cs typeface="Calibri"/>
                <a:sym typeface="Calibri"/>
              </a:rPr>
              <a:t>3- </a:t>
            </a:r>
            <a:r>
              <a:rPr lang="tr" sz="1500" i="1">
                <a:solidFill>
                  <a:schemeClr val="dk1"/>
                </a:solidFill>
                <a:latin typeface="Times New Roman"/>
                <a:ea typeface="Times New Roman"/>
                <a:cs typeface="Times New Roman"/>
                <a:sym typeface="Times New Roman"/>
              </a:rPr>
              <a:t>0ther vessels engaging in behaviors similar to SouthSeafoodExpress Corp's illegal activities</a:t>
            </a:r>
            <a:r>
              <a:rPr lang="tr" sz="1400" i="1">
                <a:solidFill>
                  <a:schemeClr val="dk1"/>
                </a:solidFill>
                <a:highlight>
                  <a:srgbClr val="FFFFFF"/>
                </a:highlight>
                <a:latin typeface="Calibri"/>
                <a:ea typeface="Calibri"/>
                <a:cs typeface="Calibri"/>
                <a:sym typeface="Calibri"/>
              </a:rPr>
              <a:t>.</a:t>
            </a:r>
            <a:endParaRPr sz="1400" i="1">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endParaRPr sz="1400" i="1">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r>
              <a:rPr lang="tr" sz="1400" i="1">
                <a:solidFill>
                  <a:schemeClr val="dk1"/>
                </a:solidFill>
                <a:highlight>
                  <a:srgbClr val="FFFFFF"/>
                </a:highlight>
                <a:latin typeface="Calibri"/>
                <a:ea typeface="Calibri"/>
                <a:cs typeface="Calibri"/>
                <a:sym typeface="Calibri"/>
              </a:rPr>
              <a:t>4- How did fishing activity change after SouthSeafood</a:t>
            </a:r>
            <a:r>
              <a:rPr lang="tr" sz="1500" i="1">
                <a:solidFill>
                  <a:schemeClr val="dk1"/>
                </a:solidFill>
                <a:highlight>
                  <a:srgbClr val="FFFFFF"/>
                </a:highlight>
                <a:latin typeface="Times New Roman"/>
                <a:ea typeface="Times New Roman"/>
                <a:cs typeface="Times New Roman"/>
                <a:sym typeface="Times New Roman"/>
              </a:rPr>
              <a:t> Express Corp was caught?  What new behaviors in the Oceanus commercial fishing community are most suspicious and why?</a:t>
            </a:r>
            <a:r>
              <a:rPr lang="tr" sz="1400" i="1">
                <a:solidFill>
                  <a:schemeClr val="dk1"/>
                </a:solidFill>
                <a:highlight>
                  <a:srgbClr val="FFFFFF"/>
                </a:highlight>
                <a:latin typeface="Arial"/>
                <a:ea typeface="Arial"/>
                <a:cs typeface="Arial"/>
                <a:sym typeface="Arial"/>
              </a:rPr>
              <a:t> </a:t>
            </a:r>
            <a:endParaRPr sz="1400" i="1">
              <a:solidFill>
                <a:schemeClr val="dk1"/>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i="1">
              <a:solidFill>
                <a:schemeClr val="dk1"/>
              </a:solidFill>
              <a:highlight>
                <a:srgbClr val="FFFFFF"/>
              </a:highlight>
              <a:latin typeface="Calibri"/>
              <a:ea typeface="Calibri"/>
              <a:cs typeface="Calibri"/>
              <a:sym typeface="Calibri"/>
            </a:endParaRPr>
          </a:p>
        </p:txBody>
      </p:sp>
      <p:pic>
        <p:nvPicPr>
          <p:cNvPr id="74" name="Google Shape;74;p14"/>
          <p:cNvPicPr preferRelativeResize="0"/>
          <p:nvPr/>
        </p:nvPicPr>
        <p:blipFill>
          <a:blip r:embed="rId3">
            <a:alphaModFix/>
          </a:blip>
          <a:stretch>
            <a:fillRect/>
          </a:stretch>
        </p:blipFill>
        <p:spPr>
          <a:xfrm>
            <a:off x="4572000" y="0"/>
            <a:ext cx="4572000" cy="1562100"/>
          </a:xfrm>
          <a:prstGeom prst="rect">
            <a:avLst/>
          </a:prstGeom>
          <a:noFill/>
          <a:ln>
            <a:noFill/>
          </a:ln>
        </p:spPr>
      </p:pic>
      <p:sp>
        <p:nvSpPr>
          <p:cNvPr id="75" name="Google Shape;75;p14"/>
          <p:cNvSpPr txBox="1"/>
          <p:nvPr/>
        </p:nvSpPr>
        <p:spPr>
          <a:xfrm>
            <a:off x="4909650" y="1688525"/>
            <a:ext cx="3896700" cy="4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800">
                <a:solidFill>
                  <a:srgbClr val="1155CC"/>
                </a:solidFill>
                <a:latin typeface="Open Sans"/>
                <a:ea typeface="Open Sans"/>
                <a:cs typeface="Open Sans"/>
                <a:sym typeface="Open Sans"/>
              </a:rPr>
              <a:t>OCEANUS GEOGRAPHY PHOTO</a:t>
            </a:r>
            <a:endParaRPr sz="1800">
              <a:solidFill>
                <a:srgbClr val="1155CC"/>
              </a:solidFill>
              <a:latin typeface="Open Sans"/>
              <a:ea typeface="Open Sans"/>
              <a:cs typeface="Open Sans"/>
              <a:sym typeface="Open Sans"/>
            </a:endParaRPr>
          </a:p>
        </p:txBody>
      </p:sp>
      <p:pic>
        <p:nvPicPr>
          <p:cNvPr id="76" name="Google Shape;76;p14"/>
          <p:cNvPicPr preferRelativeResize="0"/>
          <p:nvPr/>
        </p:nvPicPr>
        <p:blipFill>
          <a:blip r:embed="rId4">
            <a:alphaModFix/>
          </a:blip>
          <a:stretch>
            <a:fillRect/>
          </a:stretch>
        </p:blipFill>
        <p:spPr>
          <a:xfrm>
            <a:off x="4572000" y="2252225"/>
            <a:ext cx="4572001" cy="2508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5"/>
          <p:cNvPicPr preferRelativeResize="0"/>
          <p:nvPr/>
        </p:nvPicPr>
        <p:blipFill>
          <a:blip r:embed="rId3">
            <a:alphaModFix/>
          </a:blip>
          <a:stretch>
            <a:fillRect/>
          </a:stretch>
        </p:blipFill>
        <p:spPr>
          <a:xfrm>
            <a:off x="4214550" y="0"/>
            <a:ext cx="4929449" cy="2479475"/>
          </a:xfrm>
          <a:prstGeom prst="rect">
            <a:avLst/>
          </a:prstGeom>
          <a:noFill/>
          <a:ln>
            <a:noFill/>
          </a:ln>
        </p:spPr>
      </p:pic>
      <p:pic>
        <p:nvPicPr>
          <p:cNvPr id="82" name="Google Shape;82;p15"/>
          <p:cNvPicPr preferRelativeResize="0"/>
          <p:nvPr/>
        </p:nvPicPr>
        <p:blipFill rotWithShape="1">
          <a:blip r:embed="rId4">
            <a:alphaModFix/>
          </a:blip>
          <a:srcRect l="19199" t="5374" r="19205"/>
          <a:stretch/>
        </p:blipFill>
        <p:spPr>
          <a:xfrm>
            <a:off x="3986700" y="2426450"/>
            <a:ext cx="2943850" cy="2717050"/>
          </a:xfrm>
          <a:prstGeom prst="rect">
            <a:avLst/>
          </a:prstGeom>
          <a:noFill/>
          <a:ln>
            <a:noFill/>
          </a:ln>
        </p:spPr>
      </p:pic>
      <p:pic>
        <p:nvPicPr>
          <p:cNvPr id="83" name="Google Shape;83;p15"/>
          <p:cNvPicPr preferRelativeResize="0"/>
          <p:nvPr/>
        </p:nvPicPr>
        <p:blipFill>
          <a:blip r:embed="rId5">
            <a:alphaModFix/>
          </a:blip>
          <a:stretch>
            <a:fillRect/>
          </a:stretch>
        </p:blipFill>
        <p:spPr>
          <a:xfrm>
            <a:off x="6930550" y="2478450"/>
            <a:ext cx="2213450" cy="2717050"/>
          </a:xfrm>
          <a:prstGeom prst="rect">
            <a:avLst/>
          </a:prstGeom>
          <a:noFill/>
          <a:ln>
            <a:noFill/>
          </a:ln>
        </p:spPr>
      </p:pic>
      <p:pic>
        <p:nvPicPr>
          <p:cNvPr id="84" name="Google Shape;84;p15"/>
          <p:cNvPicPr preferRelativeResize="0"/>
          <p:nvPr/>
        </p:nvPicPr>
        <p:blipFill rotWithShape="1">
          <a:blip r:embed="rId6">
            <a:alphaModFix/>
          </a:blip>
          <a:srcRect t="4021"/>
          <a:stretch/>
        </p:blipFill>
        <p:spPr>
          <a:xfrm>
            <a:off x="0" y="1198075"/>
            <a:ext cx="3986701" cy="3945425"/>
          </a:xfrm>
          <a:prstGeom prst="rect">
            <a:avLst/>
          </a:prstGeom>
          <a:noFill/>
          <a:ln>
            <a:noFill/>
          </a:ln>
        </p:spPr>
      </p:pic>
      <p:sp>
        <p:nvSpPr>
          <p:cNvPr id="85" name="Google Shape;85;p15"/>
          <p:cNvSpPr txBox="1"/>
          <p:nvPr/>
        </p:nvSpPr>
        <p:spPr>
          <a:xfrm>
            <a:off x="61975" y="20650"/>
            <a:ext cx="3986700" cy="9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2600" b="1" u="sng">
                <a:solidFill>
                  <a:schemeClr val="accent1"/>
                </a:solidFill>
                <a:latin typeface="Open Sans"/>
                <a:ea typeface="Open Sans"/>
                <a:cs typeface="Open Sans"/>
                <a:sym typeface="Open Sans"/>
              </a:rPr>
              <a:t>But what to choose for graphs…?</a:t>
            </a:r>
            <a:endParaRPr sz="2600" b="1" u="sng">
              <a:solidFill>
                <a:schemeClr val="accent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tr"/>
              <a:t>Then we came up with these graphs </a:t>
            </a:r>
            <a:endParaRPr/>
          </a:p>
        </p:txBody>
      </p:sp>
      <p:sp>
        <p:nvSpPr>
          <p:cNvPr id="91" name="Google Shape;91;p16"/>
          <p:cNvSpPr txBox="1">
            <a:spLocks noGrp="1"/>
          </p:cNvSpPr>
          <p:nvPr>
            <p:ph type="body" idx="1"/>
          </p:nvPr>
        </p:nvSpPr>
        <p:spPr>
          <a:xfrm>
            <a:off x="311700" y="1399400"/>
            <a:ext cx="2808000" cy="27849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tr" sz="1600"/>
              <a:t>5 graphs in total</a:t>
            </a:r>
            <a:endParaRPr sz="1600"/>
          </a:p>
          <a:p>
            <a:pPr marL="0" lvl="0" indent="0" algn="l" rtl="0">
              <a:spcBef>
                <a:spcPts val="1200"/>
              </a:spcBef>
              <a:spcAft>
                <a:spcPts val="0"/>
              </a:spcAft>
              <a:buNone/>
            </a:pPr>
            <a:r>
              <a:rPr lang="tr" sz="1600"/>
              <a:t>Heatmap</a:t>
            </a:r>
            <a:endParaRPr sz="1600"/>
          </a:p>
          <a:p>
            <a:pPr marL="0" lvl="0" indent="0" algn="l" rtl="0">
              <a:spcBef>
                <a:spcPts val="1200"/>
              </a:spcBef>
              <a:spcAft>
                <a:spcPts val="0"/>
              </a:spcAft>
              <a:buNone/>
            </a:pPr>
            <a:r>
              <a:rPr lang="tr" sz="1600"/>
              <a:t>Network Graphs</a:t>
            </a:r>
            <a:endParaRPr sz="1600"/>
          </a:p>
          <a:p>
            <a:pPr marL="0" lvl="0" indent="0" algn="l" rtl="0">
              <a:spcBef>
                <a:spcPts val="1200"/>
              </a:spcBef>
              <a:spcAft>
                <a:spcPts val="0"/>
              </a:spcAft>
              <a:buNone/>
            </a:pPr>
            <a:r>
              <a:rPr lang="tr" sz="1600"/>
              <a:t>Trend graph</a:t>
            </a:r>
            <a:endParaRPr sz="1600"/>
          </a:p>
          <a:p>
            <a:pPr marL="0" lvl="0" indent="0" algn="l" rtl="0">
              <a:spcBef>
                <a:spcPts val="1200"/>
              </a:spcBef>
              <a:spcAft>
                <a:spcPts val="1200"/>
              </a:spcAft>
              <a:buNone/>
            </a:pPr>
            <a:r>
              <a:rPr lang="tr" sz="1600"/>
              <a:t>Pixel Graph</a:t>
            </a:r>
            <a:endParaRPr sz="1600"/>
          </a:p>
        </p:txBody>
      </p:sp>
      <p:pic>
        <p:nvPicPr>
          <p:cNvPr id="92" name="Google Shape;92;p16"/>
          <p:cNvPicPr preferRelativeResize="0"/>
          <p:nvPr/>
        </p:nvPicPr>
        <p:blipFill>
          <a:blip r:embed="rId3">
            <a:alphaModFix/>
          </a:blip>
          <a:stretch>
            <a:fillRect/>
          </a:stretch>
        </p:blipFill>
        <p:spPr>
          <a:xfrm>
            <a:off x="3243100" y="0"/>
            <a:ext cx="5900899" cy="5143500"/>
          </a:xfrm>
          <a:prstGeom prst="rect">
            <a:avLst/>
          </a:prstGeom>
          <a:noFill/>
          <a:ln>
            <a:noFill/>
          </a:ln>
        </p:spPr>
      </p:pic>
      <p:sp>
        <p:nvSpPr>
          <p:cNvPr id="93" name="Google Shape;93;p16"/>
          <p:cNvSpPr/>
          <p:nvPr/>
        </p:nvSpPr>
        <p:spPr>
          <a:xfrm>
            <a:off x="1941725" y="819900"/>
            <a:ext cx="1032900" cy="2271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p:nvPr/>
        </p:nvSpPr>
        <p:spPr>
          <a:xfrm>
            <a:off x="1685775" y="180475"/>
            <a:ext cx="6081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3000" b="1">
                <a:solidFill>
                  <a:schemeClr val="accent1"/>
                </a:solidFill>
                <a:latin typeface="Open Sans"/>
                <a:ea typeface="Open Sans"/>
                <a:cs typeface="Open Sans"/>
                <a:sym typeface="Open Sans"/>
              </a:rPr>
              <a:t>Network Graph - Cargo Vessels</a:t>
            </a:r>
            <a:endParaRPr sz="3000" b="1">
              <a:solidFill>
                <a:schemeClr val="accent1"/>
              </a:solidFill>
              <a:latin typeface="Open Sans"/>
              <a:ea typeface="Open Sans"/>
              <a:cs typeface="Open Sans"/>
              <a:sym typeface="Open Sans"/>
            </a:endParaRPr>
          </a:p>
        </p:txBody>
      </p:sp>
      <p:sp>
        <p:nvSpPr>
          <p:cNvPr id="99" name="Google Shape;99;p17"/>
          <p:cNvSpPr txBox="1"/>
          <p:nvPr/>
        </p:nvSpPr>
        <p:spPr>
          <a:xfrm>
            <a:off x="6248900" y="1708438"/>
            <a:ext cx="26958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800">
                <a:solidFill>
                  <a:schemeClr val="accent1"/>
                </a:solidFill>
                <a:latin typeface="Open Sans"/>
                <a:ea typeface="Open Sans"/>
                <a:cs typeface="Open Sans"/>
                <a:sym typeface="Open Sans"/>
              </a:rPr>
              <a:t>The graph contains 3 different datasets:</a:t>
            </a:r>
            <a:endParaRPr sz="1800">
              <a:solidFill>
                <a:schemeClr val="accent1"/>
              </a:solidFill>
              <a:latin typeface="Open Sans"/>
              <a:ea typeface="Open Sans"/>
              <a:cs typeface="Open Sans"/>
              <a:sym typeface="Open Sans"/>
            </a:endParaRPr>
          </a:p>
          <a:p>
            <a:pPr marL="0" lvl="0" indent="0" algn="l" rtl="0">
              <a:spcBef>
                <a:spcPts val="0"/>
              </a:spcBef>
              <a:spcAft>
                <a:spcPts val="0"/>
              </a:spcAft>
              <a:buNone/>
            </a:pPr>
            <a:r>
              <a:rPr lang="tr" sz="1800">
                <a:solidFill>
                  <a:schemeClr val="accent1"/>
                </a:solidFill>
                <a:latin typeface="Open Sans"/>
                <a:ea typeface="Open Sans"/>
                <a:cs typeface="Open Sans"/>
                <a:sym typeface="Open Sans"/>
              </a:rPr>
              <a:t>1- Transponder Ping</a:t>
            </a:r>
            <a:endParaRPr sz="1800">
              <a:solidFill>
                <a:schemeClr val="accent1"/>
              </a:solidFill>
              <a:latin typeface="Open Sans"/>
              <a:ea typeface="Open Sans"/>
              <a:cs typeface="Open Sans"/>
              <a:sym typeface="Open Sans"/>
            </a:endParaRPr>
          </a:p>
          <a:p>
            <a:pPr marL="0" lvl="0" indent="0" algn="l" rtl="0">
              <a:spcBef>
                <a:spcPts val="0"/>
              </a:spcBef>
              <a:spcAft>
                <a:spcPts val="0"/>
              </a:spcAft>
              <a:buNone/>
            </a:pPr>
            <a:r>
              <a:rPr lang="tr" sz="1800">
                <a:solidFill>
                  <a:schemeClr val="accent1"/>
                </a:solidFill>
                <a:latin typeface="Open Sans"/>
                <a:ea typeface="Open Sans"/>
                <a:cs typeface="Open Sans"/>
                <a:sym typeface="Open Sans"/>
              </a:rPr>
              <a:t>2-Transaction</a:t>
            </a:r>
            <a:endParaRPr sz="1800">
              <a:solidFill>
                <a:schemeClr val="accent1"/>
              </a:solidFill>
              <a:latin typeface="Open Sans"/>
              <a:ea typeface="Open Sans"/>
              <a:cs typeface="Open Sans"/>
              <a:sym typeface="Open Sans"/>
            </a:endParaRPr>
          </a:p>
          <a:p>
            <a:pPr marL="0" lvl="0" indent="0" algn="l" rtl="0">
              <a:spcBef>
                <a:spcPts val="0"/>
              </a:spcBef>
              <a:spcAft>
                <a:spcPts val="0"/>
              </a:spcAft>
              <a:buNone/>
            </a:pPr>
            <a:r>
              <a:rPr lang="tr" sz="1800">
                <a:solidFill>
                  <a:schemeClr val="accent1"/>
                </a:solidFill>
                <a:latin typeface="Open Sans"/>
                <a:ea typeface="Open Sans"/>
                <a:cs typeface="Open Sans"/>
                <a:sym typeface="Open Sans"/>
              </a:rPr>
              <a:t>3- Delivery Report</a:t>
            </a:r>
            <a:endParaRPr sz="1800">
              <a:solidFill>
                <a:schemeClr val="accent1"/>
              </a:solidFill>
              <a:latin typeface="Open Sans"/>
              <a:ea typeface="Open Sans"/>
              <a:cs typeface="Open Sans"/>
              <a:sym typeface="Open Sans"/>
            </a:endParaRPr>
          </a:p>
          <a:p>
            <a:pPr marL="0" lvl="0" indent="0" algn="l" rtl="0">
              <a:spcBef>
                <a:spcPts val="0"/>
              </a:spcBef>
              <a:spcAft>
                <a:spcPts val="0"/>
              </a:spcAft>
              <a:buNone/>
            </a:pPr>
            <a:endParaRPr sz="1800">
              <a:solidFill>
                <a:schemeClr val="accent1"/>
              </a:solidFill>
              <a:latin typeface="Open Sans"/>
              <a:ea typeface="Open Sans"/>
              <a:cs typeface="Open Sans"/>
              <a:sym typeface="Open Sans"/>
            </a:endParaRPr>
          </a:p>
          <a:p>
            <a:pPr marL="0" lvl="0" indent="0" algn="l" rtl="0">
              <a:spcBef>
                <a:spcPts val="0"/>
              </a:spcBef>
              <a:spcAft>
                <a:spcPts val="0"/>
              </a:spcAft>
              <a:buNone/>
            </a:pPr>
            <a:r>
              <a:rPr lang="tr" sz="1800">
                <a:solidFill>
                  <a:schemeClr val="accent1"/>
                </a:solidFill>
                <a:latin typeface="Open Sans"/>
                <a:ea typeface="Open Sans"/>
                <a:cs typeface="Open Sans"/>
                <a:sym typeface="Open Sans"/>
              </a:rPr>
              <a:t>Matching vessels with their probable Cargos</a:t>
            </a:r>
            <a:endParaRPr sz="1800">
              <a:solidFill>
                <a:schemeClr val="accent1"/>
              </a:solidFill>
              <a:latin typeface="Open Sans"/>
              <a:ea typeface="Open Sans"/>
              <a:cs typeface="Open Sans"/>
              <a:sym typeface="Open Sans"/>
            </a:endParaRPr>
          </a:p>
        </p:txBody>
      </p:sp>
      <p:pic>
        <p:nvPicPr>
          <p:cNvPr id="100" name="Google Shape;100;p17"/>
          <p:cNvPicPr preferRelativeResize="0"/>
          <p:nvPr/>
        </p:nvPicPr>
        <p:blipFill rotWithShape="1">
          <a:blip r:embed="rId3">
            <a:alphaModFix/>
          </a:blip>
          <a:srcRect r="7019"/>
          <a:stretch/>
        </p:blipFill>
        <p:spPr>
          <a:xfrm>
            <a:off x="462250" y="826975"/>
            <a:ext cx="4887824" cy="41641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p:nvPr/>
        </p:nvSpPr>
        <p:spPr>
          <a:xfrm>
            <a:off x="1876225" y="180475"/>
            <a:ext cx="6796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3000" b="1">
                <a:solidFill>
                  <a:schemeClr val="accent1"/>
                </a:solidFill>
                <a:latin typeface="Open Sans"/>
                <a:ea typeface="Open Sans"/>
                <a:cs typeface="Open Sans"/>
                <a:sym typeface="Open Sans"/>
              </a:rPr>
              <a:t>Network Graph- Suspicious</a:t>
            </a:r>
            <a:endParaRPr sz="3000" b="1">
              <a:solidFill>
                <a:schemeClr val="accent1"/>
              </a:solidFill>
              <a:latin typeface="Open Sans"/>
              <a:ea typeface="Open Sans"/>
              <a:cs typeface="Open Sans"/>
              <a:sym typeface="Open Sans"/>
            </a:endParaRPr>
          </a:p>
        </p:txBody>
      </p:sp>
      <p:sp>
        <p:nvSpPr>
          <p:cNvPr id="106" name="Google Shape;106;p18"/>
          <p:cNvSpPr txBox="1"/>
          <p:nvPr/>
        </p:nvSpPr>
        <p:spPr>
          <a:xfrm>
            <a:off x="6292200" y="1537000"/>
            <a:ext cx="26958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800">
                <a:solidFill>
                  <a:schemeClr val="accent1"/>
                </a:solidFill>
                <a:latin typeface="Open Sans"/>
                <a:ea typeface="Open Sans"/>
                <a:cs typeface="Open Sans"/>
                <a:sym typeface="Open Sans"/>
              </a:rPr>
              <a:t>The graph contains 2 different datasets:</a:t>
            </a:r>
            <a:endParaRPr sz="1800">
              <a:solidFill>
                <a:schemeClr val="accent1"/>
              </a:solidFill>
              <a:latin typeface="Open Sans"/>
              <a:ea typeface="Open Sans"/>
              <a:cs typeface="Open Sans"/>
              <a:sym typeface="Open Sans"/>
            </a:endParaRPr>
          </a:p>
          <a:p>
            <a:pPr marL="0" lvl="0" indent="0" algn="l" rtl="0">
              <a:spcBef>
                <a:spcPts val="0"/>
              </a:spcBef>
              <a:spcAft>
                <a:spcPts val="0"/>
              </a:spcAft>
              <a:buNone/>
            </a:pPr>
            <a:r>
              <a:rPr lang="tr" sz="1800">
                <a:solidFill>
                  <a:schemeClr val="accent1"/>
                </a:solidFill>
                <a:latin typeface="Open Sans"/>
                <a:ea typeface="Open Sans"/>
                <a:cs typeface="Open Sans"/>
                <a:sym typeface="Open Sans"/>
              </a:rPr>
              <a:t>1- Delivery Report</a:t>
            </a:r>
            <a:endParaRPr sz="1800">
              <a:solidFill>
                <a:schemeClr val="accent1"/>
              </a:solidFill>
              <a:latin typeface="Open Sans"/>
              <a:ea typeface="Open Sans"/>
              <a:cs typeface="Open Sans"/>
              <a:sym typeface="Open Sans"/>
            </a:endParaRPr>
          </a:p>
          <a:p>
            <a:pPr marL="0" lvl="0" indent="0" algn="l" rtl="0">
              <a:spcBef>
                <a:spcPts val="0"/>
              </a:spcBef>
              <a:spcAft>
                <a:spcPts val="0"/>
              </a:spcAft>
              <a:buNone/>
            </a:pPr>
            <a:r>
              <a:rPr lang="tr" sz="1800">
                <a:solidFill>
                  <a:schemeClr val="accent1"/>
                </a:solidFill>
                <a:latin typeface="Open Sans"/>
                <a:ea typeface="Open Sans"/>
                <a:cs typeface="Open Sans"/>
                <a:sym typeface="Open Sans"/>
              </a:rPr>
              <a:t>2- Transaction</a:t>
            </a:r>
            <a:endParaRPr sz="1800">
              <a:solidFill>
                <a:schemeClr val="accent1"/>
              </a:solidFill>
              <a:latin typeface="Open Sans"/>
              <a:ea typeface="Open Sans"/>
              <a:cs typeface="Open Sans"/>
              <a:sym typeface="Open Sans"/>
            </a:endParaRPr>
          </a:p>
          <a:p>
            <a:pPr marL="0" lvl="0" indent="0" algn="l" rtl="0">
              <a:spcBef>
                <a:spcPts val="0"/>
              </a:spcBef>
              <a:spcAft>
                <a:spcPts val="0"/>
              </a:spcAft>
              <a:buNone/>
            </a:pPr>
            <a:endParaRPr sz="1800">
              <a:solidFill>
                <a:schemeClr val="accent1"/>
              </a:solidFill>
              <a:latin typeface="Open Sans"/>
              <a:ea typeface="Open Sans"/>
              <a:cs typeface="Open Sans"/>
              <a:sym typeface="Open Sans"/>
            </a:endParaRPr>
          </a:p>
          <a:p>
            <a:pPr marL="0" lvl="0" indent="0" algn="l" rtl="0">
              <a:spcBef>
                <a:spcPts val="0"/>
              </a:spcBef>
              <a:spcAft>
                <a:spcPts val="0"/>
              </a:spcAft>
              <a:buNone/>
            </a:pPr>
            <a:r>
              <a:rPr lang="tr" sz="1800">
                <a:solidFill>
                  <a:schemeClr val="accent1"/>
                </a:solidFill>
                <a:latin typeface="Open Sans"/>
                <a:ea typeface="Open Sans"/>
                <a:cs typeface="Open Sans"/>
                <a:sym typeface="Open Sans"/>
              </a:rPr>
              <a:t>Goal: To show the cargos that carried illegal fishes to the cities. Illegal fishing detection</a:t>
            </a:r>
            <a:endParaRPr sz="1800">
              <a:solidFill>
                <a:schemeClr val="accent1"/>
              </a:solidFill>
              <a:latin typeface="Open Sans"/>
              <a:ea typeface="Open Sans"/>
              <a:cs typeface="Open Sans"/>
              <a:sym typeface="Open Sans"/>
            </a:endParaRPr>
          </a:p>
        </p:txBody>
      </p:sp>
      <p:pic>
        <p:nvPicPr>
          <p:cNvPr id="107" name="Google Shape;107;p18"/>
          <p:cNvPicPr preferRelativeResize="0"/>
          <p:nvPr/>
        </p:nvPicPr>
        <p:blipFill rotWithShape="1">
          <a:blip r:embed="rId3">
            <a:alphaModFix/>
          </a:blip>
          <a:srcRect t="5642" r="3390"/>
          <a:stretch/>
        </p:blipFill>
        <p:spPr>
          <a:xfrm>
            <a:off x="351150" y="1537000"/>
            <a:ext cx="5742551" cy="2692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19"/>
          <p:cNvPicPr preferRelativeResize="0"/>
          <p:nvPr/>
        </p:nvPicPr>
        <p:blipFill>
          <a:blip r:embed="rId3">
            <a:alphaModFix/>
          </a:blip>
          <a:stretch>
            <a:fillRect/>
          </a:stretch>
        </p:blipFill>
        <p:spPr>
          <a:xfrm>
            <a:off x="152400" y="1161800"/>
            <a:ext cx="5905201" cy="3705224"/>
          </a:xfrm>
          <a:prstGeom prst="rect">
            <a:avLst/>
          </a:prstGeom>
          <a:noFill/>
          <a:ln>
            <a:noFill/>
          </a:ln>
        </p:spPr>
      </p:pic>
      <p:sp>
        <p:nvSpPr>
          <p:cNvPr id="113" name="Google Shape;113;p19"/>
          <p:cNvSpPr txBox="1"/>
          <p:nvPr/>
        </p:nvSpPr>
        <p:spPr>
          <a:xfrm>
            <a:off x="2863200" y="180475"/>
            <a:ext cx="341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3000" b="1">
                <a:solidFill>
                  <a:schemeClr val="accent1"/>
                </a:solidFill>
                <a:latin typeface="Open Sans"/>
                <a:ea typeface="Open Sans"/>
                <a:cs typeface="Open Sans"/>
                <a:sym typeface="Open Sans"/>
              </a:rPr>
              <a:t>Heatmap Graph</a:t>
            </a:r>
            <a:endParaRPr sz="3000" b="1">
              <a:solidFill>
                <a:schemeClr val="accent1"/>
              </a:solidFill>
              <a:latin typeface="Open Sans"/>
              <a:ea typeface="Open Sans"/>
              <a:cs typeface="Open Sans"/>
              <a:sym typeface="Open Sans"/>
            </a:endParaRPr>
          </a:p>
        </p:txBody>
      </p:sp>
      <p:sp>
        <p:nvSpPr>
          <p:cNvPr id="114" name="Google Shape;114;p19"/>
          <p:cNvSpPr txBox="1"/>
          <p:nvPr/>
        </p:nvSpPr>
        <p:spPr>
          <a:xfrm>
            <a:off x="6248900" y="2156100"/>
            <a:ext cx="26958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800">
                <a:solidFill>
                  <a:schemeClr val="accent1"/>
                </a:solidFill>
                <a:latin typeface="Open Sans"/>
                <a:ea typeface="Open Sans"/>
                <a:cs typeface="Open Sans"/>
                <a:sym typeface="Open Sans"/>
              </a:rPr>
              <a:t>The graph contains 2 different datasets:</a:t>
            </a:r>
            <a:endParaRPr sz="1800">
              <a:solidFill>
                <a:schemeClr val="accent1"/>
              </a:solidFill>
              <a:latin typeface="Open Sans"/>
              <a:ea typeface="Open Sans"/>
              <a:cs typeface="Open Sans"/>
              <a:sym typeface="Open Sans"/>
            </a:endParaRPr>
          </a:p>
          <a:p>
            <a:pPr marL="0" lvl="0" indent="0" algn="l" rtl="0">
              <a:spcBef>
                <a:spcPts val="0"/>
              </a:spcBef>
              <a:spcAft>
                <a:spcPts val="0"/>
              </a:spcAft>
              <a:buNone/>
            </a:pPr>
            <a:r>
              <a:rPr lang="tr" sz="1800">
                <a:solidFill>
                  <a:schemeClr val="accent1"/>
                </a:solidFill>
                <a:latin typeface="Open Sans"/>
                <a:ea typeface="Open Sans"/>
                <a:cs typeface="Open Sans"/>
                <a:sym typeface="Open Sans"/>
              </a:rPr>
              <a:t>1- Transponder Ping</a:t>
            </a:r>
            <a:endParaRPr sz="1800">
              <a:solidFill>
                <a:schemeClr val="accent1"/>
              </a:solidFill>
              <a:latin typeface="Open Sans"/>
              <a:ea typeface="Open Sans"/>
              <a:cs typeface="Open Sans"/>
              <a:sym typeface="Open Sans"/>
            </a:endParaRPr>
          </a:p>
          <a:p>
            <a:pPr marL="0" lvl="0" indent="0" algn="l" rtl="0">
              <a:spcBef>
                <a:spcPts val="0"/>
              </a:spcBef>
              <a:spcAft>
                <a:spcPts val="0"/>
              </a:spcAft>
              <a:buNone/>
            </a:pPr>
            <a:r>
              <a:rPr lang="tr" sz="1800">
                <a:solidFill>
                  <a:schemeClr val="accent1"/>
                </a:solidFill>
                <a:latin typeface="Open Sans"/>
                <a:ea typeface="Open Sans"/>
                <a:cs typeface="Open Sans"/>
                <a:sym typeface="Open Sans"/>
              </a:rPr>
              <a:t>2- Harbor Report</a:t>
            </a:r>
            <a:endParaRPr sz="1800">
              <a:solidFill>
                <a:schemeClr val="accent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p:nvPr/>
        </p:nvSpPr>
        <p:spPr>
          <a:xfrm>
            <a:off x="3404550" y="180475"/>
            <a:ext cx="2334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3000" b="1">
                <a:solidFill>
                  <a:schemeClr val="accent1"/>
                </a:solidFill>
                <a:latin typeface="Open Sans"/>
                <a:ea typeface="Open Sans"/>
                <a:cs typeface="Open Sans"/>
                <a:sym typeface="Open Sans"/>
              </a:rPr>
              <a:t>Line Graph</a:t>
            </a:r>
            <a:endParaRPr sz="3000" b="1">
              <a:solidFill>
                <a:schemeClr val="accent1"/>
              </a:solidFill>
              <a:latin typeface="Open Sans"/>
              <a:ea typeface="Open Sans"/>
              <a:cs typeface="Open Sans"/>
              <a:sym typeface="Open Sans"/>
            </a:endParaRPr>
          </a:p>
        </p:txBody>
      </p:sp>
      <p:pic>
        <p:nvPicPr>
          <p:cNvPr id="120" name="Google Shape;120;p20"/>
          <p:cNvPicPr preferRelativeResize="0"/>
          <p:nvPr/>
        </p:nvPicPr>
        <p:blipFill>
          <a:blip r:embed="rId3">
            <a:alphaModFix/>
          </a:blip>
          <a:stretch>
            <a:fillRect/>
          </a:stretch>
        </p:blipFill>
        <p:spPr>
          <a:xfrm>
            <a:off x="174975" y="1288750"/>
            <a:ext cx="5987824" cy="3332999"/>
          </a:xfrm>
          <a:prstGeom prst="rect">
            <a:avLst/>
          </a:prstGeom>
          <a:noFill/>
          <a:ln>
            <a:noFill/>
          </a:ln>
        </p:spPr>
      </p:pic>
      <p:sp>
        <p:nvSpPr>
          <p:cNvPr id="121" name="Google Shape;121;p20"/>
          <p:cNvSpPr txBox="1"/>
          <p:nvPr/>
        </p:nvSpPr>
        <p:spPr>
          <a:xfrm>
            <a:off x="6598550" y="2308750"/>
            <a:ext cx="21093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800">
                <a:solidFill>
                  <a:schemeClr val="accent1"/>
                </a:solidFill>
                <a:latin typeface="Open Sans"/>
                <a:ea typeface="Open Sans"/>
                <a:cs typeface="Open Sans"/>
                <a:sym typeface="Open Sans"/>
              </a:rPr>
              <a:t>Goal: To show the general behavior of ships over monthly periods</a:t>
            </a:r>
            <a:endParaRPr sz="1800">
              <a:solidFill>
                <a:schemeClr val="accent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1"/>
          <p:cNvPicPr preferRelativeResize="0"/>
          <p:nvPr/>
        </p:nvPicPr>
        <p:blipFill>
          <a:blip r:embed="rId3">
            <a:alphaModFix/>
          </a:blip>
          <a:stretch>
            <a:fillRect/>
          </a:stretch>
        </p:blipFill>
        <p:spPr>
          <a:xfrm>
            <a:off x="424012" y="0"/>
            <a:ext cx="8295968" cy="5143500"/>
          </a:xfrm>
          <a:prstGeom prst="rect">
            <a:avLst/>
          </a:prstGeom>
          <a:noFill/>
          <a:ln>
            <a:noFill/>
          </a:ln>
        </p:spPr>
      </p:pic>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252</Words>
  <Application>Microsoft Macintosh PowerPoint</Application>
  <PresentationFormat>On-screen Show (16:9)</PresentationFormat>
  <Paragraphs>42</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Economica</vt:lpstr>
      <vt:lpstr>Arial</vt:lpstr>
      <vt:lpstr>Open Sans</vt:lpstr>
      <vt:lpstr>Times New Roman</vt:lpstr>
      <vt:lpstr>Luxe</vt:lpstr>
      <vt:lpstr>AVA 2024- Mini Challenge 2 </vt:lpstr>
      <vt:lpstr>Main Challenges</vt:lpstr>
      <vt:lpstr>PowerPoint Presentation</vt:lpstr>
      <vt:lpstr>Then we came up with these graphs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Tool Examination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AVA 2024- Mini Challenge 2 </dc:title>
  <cp:lastModifiedBy>Mehmet.Emre.Sahin</cp:lastModifiedBy>
  <cp:revision>2</cp:revision>
  <dcterms:modified xsi:type="dcterms:W3CDTF">2024-10-20T19:24:06Z</dcterms:modified>
</cp:coreProperties>
</file>